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sldIdLst>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gidija Rainosalo" initials="ER" lastIdx="1" clrIdx="0">
    <p:extLst>
      <p:ext uri="{19B8F6BF-5375-455C-9EA6-DF929625EA0E}">
        <p15:presenceInfo xmlns:p15="http://schemas.microsoft.com/office/powerpoint/2012/main" userId="S-1-5-21-2609769384-1019945251-2770696298-145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5B8C"/>
    <a:srgbClr val="1E3B81"/>
    <a:srgbClr val="1E0981"/>
    <a:srgbClr val="85C73B"/>
    <a:srgbClr val="47B5A1"/>
    <a:srgbClr val="FFB9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33"/>
  </p:normalViewPr>
  <p:slideViewPr>
    <p:cSldViewPr snapToGrid="0" snapToObjects="1">
      <p:cViewPr varScale="1">
        <p:scale>
          <a:sx n="119" d="100"/>
          <a:sy n="119" d="100"/>
        </p:scale>
        <p:origin x="96"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p:cNvSpPr>
            <a:spLocks noGrp="1"/>
          </p:cNvSpPr>
          <p:nvPr>
            <p:ph type="dt" sz="half" idx="10"/>
          </p:nvPr>
        </p:nvSpPr>
        <p:spPr/>
        <p:txBody>
          <a:bodyPr/>
          <a:lstStyle/>
          <a:p>
            <a:fld id="{629B456A-D396-ED49-9FEA-98B4AE6E14F5}"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453419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629B456A-D396-ED49-9FEA-98B4AE6E14F5}"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1291476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629B456A-D396-ED49-9FEA-98B4AE6E14F5}"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2328582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629B456A-D396-ED49-9FEA-98B4AE6E14F5}"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2090858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9B456A-D396-ED49-9FEA-98B4AE6E14F5}"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1460527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629B456A-D396-ED49-9FEA-98B4AE6E14F5}" type="datetimeFigureOut">
              <a:rPr lang="en-US" smtClean="0"/>
              <a:t>1/26/2021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2234617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629B456A-D396-ED49-9FEA-98B4AE6E14F5}" type="datetimeFigureOut">
              <a:rPr lang="en-US" smtClean="0"/>
              <a:t>1/26/2021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3865684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629B456A-D396-ED49-9FEA-98B4AE6E14F5}" type="datetimeFigureOut">
              <a:rPr lang="en-US" smtClean="0"/>
              <a:t>1/26/2021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1518441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9B456A-D396-ED49-9FEA-98B4AE6E14F5}" type="datetimeFigureOut">
              <a:rPr lang="en-US" smtClean="0"/>
              <a:t>1/26/2021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1103259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9B456A-D396-ED49-9FEA-98B4AE6E14F5}" type="datetimeFigureOut">
              <a:rPr lang="en-US" smtClean="0"/>
              <a:t>1/26/2021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1560181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9B456A-D396-ED49-9FEA-98B4AE6E14F5}" type="datetimeFigureOut">
              <a:rPr lang="en-US" smtClean="0"/>
              <a:t>1/26/2021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BDA3B5-0793-5348-ABB4-A85FA21310F5}" type="slidenum">
              <a:rPr lang="en-US" smtClean="0"/>
              <a:t>‹#›</a:t>
            </a:fld>
            <a:endParaRPr lang="en-US"/>
          </a:p>
        </p:txBody>
      </p:sp>
    </p:spTree>
    <p:extLst>
      <p:ext uri="{BB962C8B-B14F-4D97-AF65-F5344CB8AC3E}">
        <p14:creationId xmlns:p14="http://schemas.microsoft.com/office/powerpoint/2010/main" val="959019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95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8610600" y="63436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9B456A-D396-ED49-9FEA-98B4AE6E14F5}" type="datetimeFigureOut">
              <a:rPr lang="en-US" smtClean="0"/>
              <a:t>1/26/2021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38200" y="631190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BDA3B5-0793-5348-ABB4-A85FA21310F5}" type="slidenum">
              <a:rPr lang="en-US" smtClean="0"/>
              <a:t>‹#›</a:t>
            </a:fld>
            <a:endParaRPr lang="en-US"/>
          </a:p>
        </p:txBody>
      </p:sp>
    </p:spTree>
    <p:extLst>
      <p:ext uri="{BB962C8B-B14F-4D97-AF65-F5344CB8AC3E}">
        <p14:creationId xmlns:p14="http://schemas.microsoft.com/office/powerpoint/2010/main" val="206238526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egidija.rainosalo@centria.f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5AC3056-15D3-4BD2-B4DA-798A4DAD3202}"/>
              </a:ext>
            </a:extLst>
          </p:cNvPr>
          <p:cNvSpPr>
            <a:spLocks noGrp="1"/>
          </p:cNvSpPr>
          <p:nvPr>
            <p:ph type="title"/>
          </p:nvPr>
        </p:nvSpPr>
        <p:spPr>
          <a:xfrm>
            <a:off x="838199" y="365125"/>
            <a:ext cx="11024937" cy="1792538"/>
          </a:xfrm>
        </p:spPr>
        <p:txBody>
          <a:bodyPr>
            <a:noAutofit/>
          </a:bodyPr>
          <a:lstStyle/>
          <a:p>
            <a:pPr algn="ctr"/>
            <a:br>
              <a:rPr lang="fi-FI" sz="1400" b="1" dirty="0">
                <a:solidFill>
                  <a:schemeClr val="tx1">
                    <a:lumMod val="75000"/>
                    <a:lumOff val="25000"/>
                  </a:schemeClr>
                </a:solidFill>
              </a:rPr>
            </a:br>
            <a:br>
              <a:rPr lang="fi-FI" sz="1400" b="1" dirty="0">
                <a:solidFill>
                  <a:schemeClr val="tx1">
                    <a:lumMod val="75000"/>
                    <a:lumOff val="25000"/>
                  </a:schemeClr>
                </a:solidFill>
              </a:rPr>
            </a:br>
            <a:br>
              <a:rPr lang="fi-FI" sz="1400" b="1" dirty="0">
                <a:solidFill>
                  <a:schemeClr val="tx1">
                    <a:lumMod val="75000"/>
                    <a:lumOff val="25000"/>
                  </a:schemeClr>
                </a:solidFill>
              </a:rPr>
            </a:br>
            <a:br>
              <a:rPr lang="fi-FI" sz="1400" b="1" dirty="0">
                <a:solidFill>
                  <a:schemeClr val="tx1">
                    <a:lumMod val="75000"/>
                    <a:lumOff val="25000"/>
                  </a:schemeClr>
                </a:solidFill>
              </a:rPr>
            </a:br>
            <a:br>
              <a:rPr lang="fi-FI" sz="1400" b="1" dirty="0">
                <a:solidFill>
                  <a:schemeClr val="tx1">
                    <a:lumMod val="75000"/>
                    <a:lumOff val="25000"/>
                  </a:schemeClr>
                </a:solidFill>
              </a:rPr>
            </a:br>
            <a:br>
              <a:rPr lang="fi-FI" sz="1400" b="1" dirty="0">
                <a:solidFill>
                  <a:schemeClr val="tx1">
                    <a:lumMod val="75000"/>
                    <a:lumOff val="25000"/>
                  </a:schemeClr>
                </a:solidFill>
              </a:rPr>
            </a:br>
            <a:br>
              <a:rPr lang="fi-FI" sz="1400" b="1" dirty="0">
                <a:solidFill>
                  <a:schemeClr val="tx1">
                    <a:lumMod val="75000"/>
                    <a:lumOff val="25000"/>
                  </a:schemeClr>
                </a:solidFill>
              </a:rPr>
            </a:br>
            <a:br>
              <a:rPr lang="fi-FI" sz="1400" b="1" dirty="0">
                <a:solidFill>
                  <a:schemeClr val="tx1">
                    <a:lumMod val="75000"/>
                    <a:lumOff val="25000"/>
                  </a:schemeClr>
                </a:solidFill>
              </a:rPr>
            </a:br>
            <a:r>
              <a:rPr lang="en-GB" sz="3600" b="1" dirty="0"/>
              <a:t>LOCAL ENTREPRENEURSHIP IN NOVEL FOODS </a:t>
            </a:r>
            <a:br>
              <a:rPr lang="fi-FI" sz="1400" b="1" dirty="0"/>
            </a:br>
            <a:br>
              <a:rPr lang="fi-FI" sz="1400" b="1" dirty="0">
                <a:solidFill>
                  <a:schemeClr val="tx1">
                    <a:lumMod val="75000"/>
                    <a:lumOff val="25000"/>
                  </a:schemeClr>
                </a:solidFill>
              </a:rPr>
            </a:br>
            <a:r>
              <a:rPr lang="fi-FI" sz="1400" b="1" dirty="0" err="1">
                <a:solidFill>
                  <a:schemeClr val="tx1">
                    <a:lumMod val="75000"/>
                    <a:lumOff val="25000"/>
                  </a:schemeClr>
                </a:solidFill>
              </a:rPr>
              <a:t>Priority</a:t>
            </a:r>
            <a:r>
              <a:rPr lang="fi-FI" sz="1400" b="1" dirty="0">
                <a:solidFill>
                  <a:schemeClr val="tx1">
                    <a:lumMod val="75000"/>
                    <a:lumOff val="25000"/>
                  </a:schemeClr>
                </a:solidFill>
              </a:rPr>
              <a:t> </a:t>
            </a:r>
            <a:r>
              <a:rPr lang="fi-FI" sz="1400" b="1" dirty="0" err="1">
                <a:solidFill>
                  <a:schemeClr val="tx1">
                    <a:lumMod val="75000"/>
                    <a:lumOff val="25000"/>
                  </a:schemeClr>
                </a:solidFill>
              </a:rPr>
              <a:t>Axis</a:t>
            </a:r>
            <a:r>
              <a:rPr lang="fi-FI" sz="1400" b="1" dirty="0">
                <a:solidFill>
                  <a:schemeClr val="tx1">
                    <a:lumMod val="75000"/>
                    <a:lumOff val="25000"/>
                  </a:schemeClr>
                </a:solidFill>
              </a:rPr>
              <a:t> 2. </a:t>
            </a:r>
            <a:r>
              <a:rPr lang="en-GB" sz="1400" b="1" dirty="0"/>
              <a:t>Promoting Entrepreneurship to Realise the Potential of the Programme Area’s Competitive Advantage </a:t>
            </a:r>
            <a:br>
              <a:rPr lang="en-GB" sz="1400" b="1" dirty="0"/>
            </a:br>
            <a:br>
              <a:rPr lang="en-GB" sz="1400" b="1" dirty="0"/>
            </a:br>
            <a:r>
              <a:rPr lang="en-GB" sz="1400" b="1" dirty="0"/>
              <a:t>Egidija Rainosalo, Centria University of Applied Sciences, Finland</a:t>
            </a:r>
            <a:br>
              <a:rPr lang="en-GB" sz="1400" b="1" dirty="0"/>
            </a:br>
            <a:r>
              <a:rPr lang="en-GB" sz="1400" b="1" dirty="0">
                <a:hlinkClick r:id="rId2"/>
              </a:rPr>
              <a:t>egidija.rainosalo@centria.fi</a:t>
            </a:r>
            <a:br>
              <a:rPr lang="en-GB" sz="1400" b="1" dirty="0"/>
            </a:br>
            <a:r>
              <a:rPr lang="en-GB" sz="1400" b="1" dirty="0"/>
              <a:t>+358 447250264</a:t>
            </a:r>
            <a:br>
              <a:rPr lang="en-GB" sz="1400" b="1" dirty="0"/>
            </a:br>
            <a:br>
              <a:rPr lang="fi-FI" sz="1400" b="1" dirty="0">
                <a:solidFill>
                  <a:schemeClr val="tx1">
                    <a:lumMod val="75000"/>
                    <a:lumOff val="25000"/>
                  </a:schemeClr>
                </a:solidFill>
              </a:rPr>
            </a:br>
            <a:br>
              <a:rPr lang="fi-FI" sz="1400" b="1" dirty="0">
                <a:solidFill>
                  <a:schemeClr val="tx1">
                    <a:lumMod val="75000"/>
                    <a:lumOff val="25000"/>
                  </a:schemeClr>
                </a:solidFill>
              </a:rPr>
            </a:br>
            <a:br>
              <a:rPr lang="fi-FI" sz="1400" b="1" dirty="0">
                <a:solidFill>
                  <a:schemeClr val="tx1">
                    <a:lumMod val="75000"/>
                    <a:lumOff val="25000"/>
                  </a:schemeClr>
                </a:solidFill>
              </a:rPr>
            </a:br>
            <a:endParaRPr lang="fi-FI" sz="3200" b="1" dirty="0"/>
          </a:p>
        </p:txBody>
      </p:sp>
      <p:sp>
        <p:nvSpPr>
          <p:cNvPr id="6" name="Subtitle 5">
            <a:extLst>
              <a:ext uri="{FF2B5EF4-FFF2-40B4-BE49-F238E27FC236}">
                <a16:creationId xmlns:a16="http://schemas.microsoft.com/office/drawing/2014/main" id="{8C882FC3-067A-4E9A-A720-D4F0E2AE1725}"/>
              </a:ext>
            </a:extLst>
          </p:cNvPr>
          <p:cNvSpPr>
            <a:spLocks noGrp="1"/>
          </p:cNvSpPr>
          <p:nvPr>
            <p:ph idx="1"/>
          </p:nvPr>
        </p:nvSpPr>
        <p:spPr>
          <a:xfrm>
            <a:off x="838200" y="2844298"/>
            <a:ext cx="10515600" cy="2722312"/>
          </a:xfrm>
        </p:spPr>
        <p:txBody>
          <a:bodyPr>
            <a:normAutofit/>
          </a:bodyPr>
          <a:lstStyle/>
          <a:p>
            <a:pPr marL="0" indent="0">
              <a:buNone/>
            </a:pPr>
            <a:r>
              <a:rPr lang="en-GB" sz="1800" dirty="0"/>
              <a:t>Clustering is proposed by ongoing </a:t>
            </a:r>
            <a:r>
              <a:rPr lang="en-GB" sz="1800" dirty="0" err="1"/>
              <a:t>Symbioma</a:t>
            </a:r>
            <a:r>
              <a:rPr lang="en-GB" sz="1800" dirty="0"/>
              <a:t> project. SYMBIOMA gathers information and looks for technological ways to improve utilisation of valuable biomass from breweries, potato production and fish industry. The goal is to matchmake industries. </a:t>
            </a:r>
          </a:p>
          <a:p>
            <a:pPr marL="0" indent="0">
              <a:buNone/>
            </a:pPr>
            <a:r>
              <a:rPr lang="en-GB" sz="1800" dirty="0"/>
              <a:t>In a project we see though possibility to better utilise waste streams also locally by food entrepreneurs and households. Additionally edible waste from food industry also local markets are underutilised still edible streams. Some markets sell those at reduced prices, some give to charity, but still there is huge potential to increase value of those streams by making new products. Challenges are related to lack of inspiring examples where and how those streams can be used. Also knowledge of availability of various possible utilizable streams is poor. </a:t>
            </a:r>
          </a:p>
          <a:p>
            <a:pPr marL="0" indent="0">
              <a:buNone/>
            </a:pPr>
            <a:endParaRPr lang="en-GB" sz="4000" dirty="0"/>
          </a:p>
        </p:txBody>
      </p:sp>
    </p:spTree>
    <p:extLst>
      <p:ext uri="{BB962C8B-B14F-4D97-AF65-F5344CB8AC3E}">
        <p14:creationId xmlns:p14="http://schemas.microsoft.com/office/powerpoint/2010/main" val="551643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DE7A16-0B2B-46AE-A036-82BA3336D093}"/>
              </a:ext>
            </a:extLst>
          </p:cNvPr>
          <p:cNvSpPr>
            <a:spLocks noGrp="1"/>
          </p:cNvSpPr>
          <p:nvPr>
            <p:ph idx="1"/>
          </p:nvPr>
        </p:nvSpPr>
        <p:spPr>
          <a:xfrm>
            <a:off x="838200" y="1584993"/>
            <a:ext cx="11024937" cy="4230270"/>
          </a:xfrm>
        </p:spPr>
        <p:txBody>
          <a:bodyPr>
            <a:normAutofit fontScale="92500" lnSpcReduction="20000"/>
          </a:bodyPr>
          <a:lstStyle/>
          <a:p>
            <a:r>
              <a:rPr lang="en-US" dirty="0"/>
              <a:t>Local food raw material supply virtual market </a:t>
            </a:r>
          </a:p>
          <a:p>
            <a:r>
              <a:rPr lang="en-US" dirty="0"/>
              <a:t>Inspirational workshops for food entrepreneurs to work with underutilized locally available ingredients, e.g. spent grain from breweries, vegetables from supermarkets, etc.</a:t>
            </a:r>
          </a:p>
          <a:p>
            <a:r>
              <a:rPr lang="en-US" dirty="0"/>
              <a:t>Guidelines for incorporation of locally available ingredients into public procurement</a:t>
            </a:r>
          </a:p>
          <a:p>
            <a:r>
              <a:rPr lang="en-US" dirty="0"/>
              <a:t>Local foods are also </a:t>
            </a:r>
            <a:r>
              <a:rPr lang="en-GB" dirty="0"/>
              <a:t>integral element of travelling, integration of new raw materials with environmental responsibility message could be stimulating also travelling.  </a:t>
            </a:r>
            <a:endParaRPr lang="en-US" dirty="0"/>
          </a:p>
          <a:p>
            <a:r>
              <a:rPr lang="en-US" dirty="0"/>
              <a:t>Small food entrepreneurs are able to develop/produce very good product, however marketing skills are pure.  Specifically designed marketing hints could be provided during the project.</a:t>
            </a:r>
          </a:p>
          <a:p>
            <a:endParaRPr lang="en-GB" dirty="0"/>
          </a:p>
        </p:txBody>
      </p:sp>
      <p:sp>
        <p:nvSpPr>
          <p:cNvPr id="4" name="Title 1">
            <a:extLst>
              <a:ext uri="{FF2B5EF4-FFF2-40B4-BE49-F238E27FC236}">
                <a16:creationId xmlns:a16="http://schemas.microsoft.com/office/drawing/2014/main" id="{1DFED7AF-4847-482B-BAB2-4A35E2E6BE68}"/>
              </a:ext>
            </a:extLst>
          </p:cNvPr>
          <p:cNvSpPr>
            <a:spLocks noGrp="1"/>
          </p:cNvSpPr>
          <p:nvPr>
            <p:ph type="title"/>
          </p:nvPr>
        </p:nvSpPr>
        <p:spPr>
          <a:xfrm>
            <a:off x="838200" y="365125"/>
            <a:ext cx="10515600" cy="1325563"/>
          </a:xfrm>
        </p:spPr>
        <p:txBody>
          <a:bodyPr/>
          <a:lstStyle/>
          <a:p>
            <a:r>
              <a:rPr lang="fi-FI" dirty="0" err="1"/>
              <a:t>Possible</a:t>
            </a:r>
            <a:r>
              <a:rPr lang="fi-FI" dirty="0"/>
              <a:t> </a:t>
            </a:r>
            <a:r>
              <a:rPr lang="fi-FI" dirty="0" err="1"/>
              <a:t>activities</a:t>
            </a:r>
            <a:r>
              <a:rPr lang="fi-FI" dirty="0"/>
              <a:t> of </a:t>
            </a:r>
            <a:r>
              <a:rPr lang="fi-FI" dirty="0" err="1"/>
              <a:t>clustering</a:t>
            </a:r>
            <a:r>
              <a:rPr lang="fi-FI" dirty="0"/>
              <a:t> </a:t>
            </a:r>
            <a:r>
              <a:rPr lang="fi-FI" dirty="0" err="1"/>
              <a:t>project</a:t>
            </a:r>
            <a:endParaRPr lang="en-GB" dirty="0"/>
          </a:p>
        </p:txBody>
      </p:sp>
    </p:spTree>
    <p:extLst>
      <p:ext uri="{BB962C8B-B14F-4D97-AF65-F5344CB8AC3E}">
        <p14:creationId xmlns:p14="http://schemas.microsoft.com/office/powerpoint/2010/main" val="3231827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4EEFE-2BE6-4BFA-8D89-AF6670D6A472}"/>
              </a:ext>
            </a:extLst>
          </p:cNvPr>
          <p:cNvSpPr>
            <a:spLocks noGrp="1"/>
          </p:cNvSpPr>
          <p:nvPr>
            <p:ph type="title"/>
          </p:nvPr>
        </p:nvSpPr>
        <p:spPr>
          <a:xfrm>
            <a:off x="838200" y="573673"/>
            <a:ext cx="10515600" cy="1325563"/>
          </a:xfrm>
        </p:spPr>
        <p:txBody>
          <a:bodyPr/>
          <a:lstStyle/>
          <a:p>
            <a:r>
              <a:rPr lang="fi-FI" dirty="0" err="1"/>
              <a:t>Objective</a:t>
            </a:r>
            <a:r>
              <a:rPr lang="fi-FI" dirty="0"/>
              <a:t> </a:t>
            </a:r>
            <a:r>
              <a:rPr lang="fi-FI" dirty="0" err="1"/>
              <a:t>joining</a:t>
            </a:r>
            <a:r>
              <a:rPr lang="fi-FI" dirty="0"/>
              <a:t> </a:t>
            </a:r>
            <a:r>
              <a:rPr lang="fi-FI" dirty="0" err="1"/>
              <a:t>webinar</a:t>
            </a:r>
            <a:br>
              <a:rPr lang="fi-FI" dirty="0"/>
            </a:br>
            <a:endParaRPr lang="en-GB" dirty="0"/>
          </a:p>
        </p:txBody>
      </p:sp>
      <p:sp>
        <p:nvSpPr>
          <p:cNvPr id="3" name="Content Placeholder 2">
            <a:extLst>
              <a:ext uri="{FF2B5EF4-FFF2-40B4-BE49-F238E27FC236}">
                <a16:creationId xmlns:a16="http://schemas.microsoft.com/office/drawing/2014/main" id="{CCBD5C07-EA38-41CC-86C7-FA8ED88F6CD2}"/>
              </a:ext>
            </a:extLst>
          </p:cNvPr>
          <p:cNvSpPr>
            <a:spLocks noGrp="1"/>
          </p:cNvSpPr>
          <p:nvPr>
            <p:ph idx="1"/>
          </p:nvPr>
        </p:nvSpPr>
        <p:spPr/>
        <p:txBody>
          <a:bodyPr/>
          <a:lstStyle/>
          <a:p>
            <a:pPr marL="0" indent="0">
              <a:buNone/>
            </a:pPr>
            <a:r>
              <a:rPr lang="en-US" dirty="0"/>
              <a:t>Searching for complementary project/projects</a:t>
            </a:r>
          </a:p>
          <a:p>
            <a:pPr lvl="1"/>
            <a:r>
              <a:rPr lang="en-US" dirty="0"/>
              <a:t>Project with the existing reach to local food entrepreneurs</a:t>
            </a:r>
          </a:p>
          <a:p>
            <a:pPr lvl="1"/>
            <a:r>
              <a:rPr lang="en-US" dirty="0"/>
              <a:t>Project with the knowledge how to inspire local entrepreneurship and working together</a:t>
            </a:r>
          </a:p>
          <a:p>
            <a:pPr lvl="1"/>
            <a:r>
              <a:rPr lang="en-US" dirty="0"/>
              <a:t>SYMBIOMA covers Finland, Sweden, Norway and Ireland, related projects in other countries could improve dissemination of SYMBIOMA  results </a:t>
            </a:r>
          </a:p>
          <a:p>
            <a:pPr marL="0" indent="0">
              <a:buNone/>
            </a:pPr>
            <a:endParaRPr lang="en-GB" dirty="0"/>
          </a:p>
        </p:txBody>
      </p:sp>
    </p:spTree>
    <p:extLst>
      <p:ext uri="{BB962C8B-B14F-4D97-AF65-F5344CB8AC3E}">
        <p14:creationId xmlns:p14="http://schemas.microsoft.com/office/powerpoint/2010/main" val="3716675992"/>
      </p:ext>
    </p:extLst>
  </p:cSld>
  <p:clrMapOvr>
    <a:masterClrMapping/>
  </p:clrMapOvr>
</p:sld>
</file>

<file path=ppt/theme/theme1.xml><?xml version="1.0" encoding="utf-8"?>
<a:theme xmlns:a="http://schemas.openxmlformats.org/drawingml/2006/main" name="Office Theme">
  <a:themeElements>
    <a:clrScheme name="Symnioma">
      <a:dk1>
        <a:sysClr val="windowText" lastClr="000000"/>
      </a:dk1>
      <a:lt1>
        <a:sysClr val="window" lastClr="FFFFFF"/>
      </a:lt1>
      <a:dk2>
        <a:srgbClr val="85C73B"/>
      </a:dk2>
      <a:lt2>
        <a:srgbClr val="1E3B81"/>
      </a:lt2>
      <a:accent1>
        <a:srgbClr val="000000"/>
      </a:accent1>
      <a:accent2>
        <a:srgbClr val="1E3B81"/>
      </a:accent2>
      <a:accent3>
        <a:srgbClr val="A5A5A5"/>
      </a:accent3>
      <a:accent4>
        <a:srgbClr val="85C73B"/>
      </a:accent4>
      <a:accent5>
        <a:srgbClr val="4472C4"/>
      </a:accent5>
      <a:accent6>
        <a:srgbClr val="92D050"/>
      </a:accent6>
      <a:hlink>
        <a:srgbClr val="47B5A1"/>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ymbioma_meeting 21.8.2019" id="{7454E71C-8BD4-4A6D-8021-84052903C9FD}" vid="{59CFDD7E-E5AD-494C-81BD-ABB66B300B8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CE2D4F8B3D6704485F379F394884586" ma:contentTypeVersion="10" ma:contentTypeDescription="Create a new document." ma:contentTypeScope="" ma:versionID="f6067157080dbc85b1771e6f955b6a0c">
  <xsd:schema xmlns:xsd="http://www.w3.org/2001/XMLSchema" xmlns:xs="http://www.w3.org/2001/XMLSchema" xmlns:p="http://schemas.microsoft.com/office/2006/metadata/properties" xmlns:ns2="af5d0425-0dbf-4b38-a933-c938d84af408" xmlns:ns3="eb0266f5-809f-45f4-b8c3-f5003ba89cce" targetNamespace="http://schemas.microsoft.com/office/2006/metadata/properties" ma:root="true" ma:fieldsID="28e090288df8f27cff3a87dd6ba0f07d" ns2:_="" ns3:_="">
    <xsd:import namespace="af5d0425-0dbf-4b38-a933-c938d84af408"/>
    <xsd:import namespace="eb0266f5-809f-45f4-b8c3-f5003ba89cc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5d0425-0dbf-4b38-a933-c938d84af40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b0266f5-809f-45f4-b8c3-f5003ba89cc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CBA795-7C3A-4F41-B068-1E93E1360967}">
  <ds:schemaRefs>
    <ds:schemaRef ds:uri="http://schemas.microsoft.com/sharepoint/v3/contenttype/forms"/>
  </ds:schemaRefs>
</ds:datastoreItem>
</file>

<file path=customXml/itemProps2.xml><?xml version="1.0" encoding="utf-8"?>
<ds:datastoreItem xmlns:ds="http://schemas.openxmlformats.org/officeDocument/2006/customXml" ds:itemID="{E019BDAC-3797-4A7B-8F02-8BB493691013}">
  <ds:schemaRefs>
    <ds:schemaRef ds:uri="eb0266f5-809f-45f4-b8c3-f5003ba89cce"/>
    <ds:schemaRef ds:uri="http://purl.org/dc/terms/"/>
    <ds:schemaRef ds:uri="http://schemas.microsoft.com/office/2006/documentManagement/types"/>
    <ds:schemaRef ds:uri="http://purl.org/dc/dcmitype/"/>
    <ds:schemaRef ds:uri="http://purl.org/dc/elements/1.1/"/>
    <ds:schemaRef ds:uri="http://www.w3.org/XML/1998/namespace"/>
    <ds:schemaRef ds:uri="http://schemas.microsoft.com/office/2006/metadata/properties"/>
    <ds:schemaRef ds:uri="af5d0425-0dbf-4b38-a933-c938d84af408"/>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B2C98D45-F091-461B-A591-72F0FCEEFD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5d0425-0dbf-4b38-a933-c938d84af408"/>
    <ds:schemaRef ds:uri="eb0266f5-809f-45f4-b8c3-f5003ba89c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Symbioma_meeting 21.8.2019</Template>
  <TotalTime>1232</TotalTime>
  <Words>287</Words>
  <Application>Microsoft Office PowerPoint</Application>
  <PresentationFormat>Widescreen</PresentationFormat>
  <Paragraphs>14</Paragraphs>
  <Slides>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vt:i4>
      </vt:variant>
    </vt:vector>
  </HeadingPairs>
  <TitlesOfParts>
    <vt:vector size="5" baseType="lpstr">
      <vt:lpstr>Arial</vt:lpstr>
      <vt:lpstr>Office Theme</vt:lpstr>
      <vt:lpstr>        LOCAL ENTREPRENEURSHIP IN NOVEL FOODS   Priority Axis 2. Promoting Entrepreneurship to Realise the Potential of the Programme Area’s Competitive Advantage   Egidija Rainosalo, Centria University of Applied Sciences, Finland egidija.rainosalo@centria.fi +358 447250264    </vt:lpstr>
      <vt:lpstr>Possible activities of clustering project</vt:lpstr>
      <vt:lpstr>Objective joining webinar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Innovations and Business Models  for Valorisation of Industrial Waste Biomass in Sparsely Located Enterprises</dc:title>
  <dc:creator>Egidija Rainosalo</dc:creator>
  <cp:lastModifiedBy>Egidija Rainosalo</cp:lastModifiedBy>
  <cp:revision>33</cp:revision>
  <dcterms:created xsi:type="dcterms:W3CDTF">2019-08-22T05:11:02Z</dcterms:created>
  <dcterms:modified xsi:type="dcterms:W3CDTF">2021-01-26T07:52:19Z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0x0101008CE2D4F8B3D6704485F379F394884586</vt:lpwstr>
  </property>
</Properties>
</file>